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59" r:id="rId7"/>
    <p:sldId id="260" r:id="rId8"/>
    <p:sldId id="261" r:id="rId9"/>
    <p:sldId id="268" r:id="rId10"/>
    <p:sldId id="263"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50D46D7-B992-4E79-A0EC-F47FB3631D26}" type="datetimeFigureOut">
              <a:rPr lang="fr-FR" smtClean="0"/>
              <a:t>24/11/2020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360982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0D46D7-B992-4E79-A0EC-F47FB3631D26}" type="datetimeFigureOut">
              <a:rPr lang="fr-FR" smtClean="0"/>
              <a:t>24/11/2020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227453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0D46D7-B992-4E79-A0EC-F47FB3631D26}" type="datetimeFigureOut">
              <a:rPr lang="fr-FR" smtClean="0"/>
              <a:t>24/11/2020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268840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0D46D7-B992-4E79-A0EC-F47FB3631D26}" type="datetimeFigureOut">
              <a:rPr lang="fr-FR" smtClean="0"/>
              <a:t>24/11/2020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94417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850D46D7-B992-4E79-A0EC-F47FB3631D26}" type="datetimeFigureOut">
              <a:rPr lang="fr-FR" smtClean="0"/>
              <a:t>24/11/2020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171422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0D46D7-B992-4E79-A0EC-F47FB3631D26}" type="datetimeFigureOut">
              <a:rPr lang="fr-FR" smtClean="0"/>
              <a:t>24/11/2020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220017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0D46D7-B992-4E79-A0EC-F47FB3631D26}" type="datetimeFigureOut">
              <a:rPr lang="fr-FR" smtClean="0"/>
              <a:t>24/11/2020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318528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50D46D7-B992-4E79-A0EC-F47FB3631D26}" type="datetimeFigureOut">
              <a:rPr lang="fr-FR" smtClean="0"/>
              <a:t>24/11/2020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335618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0D46D7-B992-4E79-A0EC-F47FB3631D26}" type="datetimeFigureOut">
              <a:rPr lang="fr-FR" smtClean="0"/>
              <a:t>24/11/2020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252447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50D46D7-B992-4E79-A0EC-F47FB3631D26}" type="datetimeFigureOut">
              <a:rPr lang="fr-FR" smtClean="0"/>
              <a:t>24/11/2020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69939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50D46D7-B992-4E79-A0EC-F47FB3631D26}" type="datetimeFigureOut">
              <a:rPr lang="fr-FR" smtClean="0"/>
              <a:t>24/11/2020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30A9FF-0E93-4190-98B9-89E142D00B3D}" type="slidenum">
              <a:rPr lang="fr-FR" smtClean="0"/>
              <a:t>‹N°›</a:t>
            </a:fld>
            <a:endParaRPr lang="fr-FR"/>
          </a:p>
        </p:txBody>
      </p:sp>
    </p:spTree>
    <p:extLst>
      <p:ext uri="{BB962C8B-B14F-4D97-AF65-F5344CB8AC3E}">
        <p14:creationId xmlns:p14="http://schemas.microsoft.com/office/powerpoint/2010/main" val="374994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46D7-B992-4E79-A0EC-F47FB3631D26}" type="datetimeFigureOut">
              <a:rPr lang="fr-FR" smtClean="0"/>
              <a:t>24/11/2020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0A9FF-0E93-4190-98B9-89E142D00B3D}" type="slidenum">
              <a:rPr lang="fr-FR" smtClean="0"/>
              <a:t>‹N°›</a:t>
            </a:fld>
            <a:endParaRPr lang="fr-FR"/>
          </a:p>
        </p:txBody>
      </p:sp>
    </p:spTree>
    <p:extLst>
      <p:ext uri="{BB962C8B-B14F-4D97-AF65-F5344CB8AC3E}">
        <p14:creationId xmlns:p14="http://schemas.microsoft.com/office/powerpoint/2010/main" val="204100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POKER DELEGATION</a:t>
            </a:r>
            <a:endParaRPr lang="fr-FR" dirty="0"/>
          </a:p>
        </p:txBody>
      </p:sp>
      <p:sp>
        <p:nvSpPr>
          <p:cNvPr id="3" name="Sous-titre 2"/>
          <p:cNvSpPr>
            <a:spLocks noGrp="1"/>
          </p:cNvSpPr>
          <p:nvPr>
            <p:ph type="subTitle" idx="1"/>
          </p:nvPr>
        </p:nvSpPr>
        <p:spPr/>
        <p:txBody>
          <a:bodyPr/>
          <a:lstStyle/>
          <a:p>
            <a:r>
              <a:rPr lang="fr-FR" dirty="0" smtClean="0"/>
              <a:t>Jeu agile</a:t>
            </a:r>
            <a:endParaRPr lang="fr-FR" dirty="0"/>
          </a:p>
        </p:txBody>
      </p:sp>
    </p:spTree>
    <p:extLst>
      <p:ext uri="{BB962C8B-B14F-4D97-AF65-F5344CB8AC3E}">
        <p14:creationId xmlns:p14="http://schemas.microsoft.com/office/powerpoint/2010/main" val="351029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Encore des </a:t>
            </a:r>
            <a:r>
              <a:rPr lang="fr-FR" dirty="0" err="1" smtClean="0"/>
              <a:t>post’it</a:t>
            </a:r>
            <a:r>
              <a:rPr lang="fr-FR" dirty="0" smtClean="0"/>
              <a:t> ;) mais la sur tableau blanc</a:t>
            </a:r>
            <a:endParaRPr lang="fr-FR" dirty="0"/>
          </a:p>
        </p:txBody>
      </p:sp>
      <p:sp>
        <p:nvSpPr>
          <p:cNvPr id="3" name="Espace réservé du contenu 2"/>
          <p:cNvSpPr>
            <a:spLocks noGrp="1"/>
          </p:cNvSpPr>
          <p:nvPr>
            <p:ph idx="1"/>
          </p:nvPr>
        </p:nvSpPr>
        <p:spPr/>
        <p:txBody>
          <a:bodyPr/>
          <a:lstStyle/>
          <a:p>
            <a:pPr fontAlgn="base"/>
            <a:r>
              <a:rPr lang="fr-FR" dirty="0"/>
              <a:t>Comme le montre le </a:t>
            </a:r>
            <a:r>
              <a:rPr lang="fr-FR" dirty="0" err="1"/>
              <a:t>board</a:t>
            </a:r>
            <a:r>
              <a:rPr lang="fr-FR" dirty="0"/>
              <a:t> ci-dessus, vous pouvez avoir des </a:t>
            </a:r>
            <a:r>
              <a:rPr lang="fr-FR" dirty="0" err="1"/>
              <a:t>post’it</a:t>
            </a:r>
            <a:r>
              <a:rPr lang="fr-FR" dirty="0"/>
              <a:t> qui représentent l’ensemble de l’équipe ou des </a:t>
            </a:r>
            <a:r>
              <a:rPr lang="fr-FR" dirty="0" err="1"/>
              <a:t>post’it</a:t>
            </a:r>
            <a:r>
              <a:rPr lang="fr-FR" dirty="0"/>
              <a:t> qui représentent un membre en particulier. Dans certains cas, il ne sera pas possible de déléguer à l’ensemble de l’équipe car certains n’auront pas les compétences requises.</a:t>
            </a:r>
          </a:p>
          <a:p>
            <a:pPr fontAlgn="base"/>
            <a:r>
              <a:rPr lang="fr-FR" dirty="0"/>
              <a:t>Le plus important, c’est que le </a:t>
            </a:r>
            <a:r>
              <a:rPr lang="fr-FR" dirty="0" err="1"/>
              <a:t>board</a:t>
            </a:r>
            <a:r>
              <a:rPr lang="fr-FR" dirty="0"/>
              <a:t> doit refléter le résultat de l’ensemble de l’équipe.</a:t>
            </a:r>
          </a:p>
          <a:p>
            <a:pPr fontAlgn="base"/>
            <a:r>
              <a:rPr lang="fr-FR" dirty="0"/>
              <a:t>Quand tous les points ont été </a:t>
            </a:r>
            <a:r>
              <a:rPr lang="fr-FR" dirty="0" smtClean="0"/>
              <a:t>choisis </a:t>
            </a:r>
            <a:r>
              <a:rPr lang="fr-FR" dirty="0"/>
              <a:t>en équipe, vous avez terminé votre séance de </a:t>
            </a:r>
            <a:r>
              <a:rPr lang="fr-FR" dirty="0" err="1"/>
              <a:t>Delegation</a:t>
            </a:r>
            <a:r>
              <a:rPr lang="fr-FR" dirty="0"/>
              <a:t> Poker.</a:t>
            </a:r>
          </a:p>
          <a:p>
            <a:endParaRPr lang="fr-FR" dirty="0"/>
          </a:p>
        </p:txBody>
      </p:sp>
    </p:spTree>
    <p:extLst>
      <p:ext uri="{BB962C8B-B14F-4D97-AF65-F5344CB8AC3E}">
        <p14:creationId xmlns:p14="http://schemas.microsoft.com/office/powerpoint/2010/main" val="1077030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sz="2400" b="1" dirty="0"/>
              <a:t>La délégation n'est pas une chose binaire.</a:t>
            </a:r>
            <a:r>
              <a:rPr lang="fr-FR" sz="2400" dirty="0"/>
              <a:t> </a:t>
            </a:r>
            <a:endParaRPr lang="fr-FR" sz="2400" dirty="0" smtClean="0"/>
          </a:p>
          <a:p>
            <a:pPr lvl="1"/>
            <a:r>
              <a:rPr lang="fr-FR" sz="2000" dirty="0" smtClean="0"/>
              <a:t>Il </a:t>
            </a:r>
            <a:r>
              <a:rPr lang="fr-FR" sz="2000" dirty="0"/>
              <a:t>y a beaucoup de "nuances de gris" entre être un dictateur et être un anarchiste.</a:t>
            </a:r>
          </a:p>
          <a:p>
            <a:r>
              <a:rPr lang="fr-FR" sz="2400" b="1" dirty="0"/>
              <a:t>La délégation est un processus pas à pas.</a:t>
            </a:r>
            <a:r>
              <a:rPr lang="fr-FR" sz="2400" dirty="0"/>
              <a:t> </a:t>
            </a:r>
            <a:endParaRPr lang="fr-FR" sz="2400" dirty="0" smtClean="0"/>
          </a:p>
          <a:p>
            <a:pPr lvl="1"/>
            <a:r>
              <a:rPr lang="fr-FR" sz="2000" dirty="0" smtClean="0"/>
              <a:t>Vous </a:t>
            </a:r>
            <a:r>
              <a:rPr lang="fr-FR" sz="2000" dirty="0"/>
              <a:t>transmettez la responsabilité à d'autres personnes, d'une manière progressive et contrôlée.</a:t>
            </a:r>
          </a:p>
          <a:p>
            <a:r>
              <a:rPr lang="fr-FR" sz="2400" b="1" dirty="0"/>
              <a:t>La délégation est dépendante du contexte.</a:t>
            </a:r>
            <a:r>
              <a:rPr lang="fr-FR" sz="2400" dirty="0"/>
              <a:t> </a:t>
            </a:r>
            <a:endParaRPr lang="fr-FR" sz="2400" dirty="0" smtClean="0"/>
          </a:p>
          <a:p>
            <a:pPr lvl="1"/>
            <a:r>
              <a:rPr lang="fr-FR" sz="2000" dirty="0" smtClean="0"/>
              <a:t>Vous </a:t>
            </a:r>
            <a:r>
              <a:rPr lang="fr-FR" sz="2000" dirty="0"/>
              <a:t>souhaitez déléguer autant que possible, mais si vous allez trop loin, le chaos pourrait apparaître</a:t>
            </a:r>
          </a:p>
          <a:p>
            <a:r>
              <a:rPr lang="fr-FR" sz="2400" dirty="0" smtClean="0"/>
              <a:t>L’idée n’est pas de demander au manager sans accord de ses équipiers mais de déléguer ce que l’équipe veut bien prendre en charge</a:t>
            </a:r>
            <a:endParaRPr lang="fr-FR" sz="2400" dirty="0"/>
          </a:p>
        </p:txBody>
      </p:sp>
    </p:spTree>
    <p:extLst>
      <p:ext uri="{BB962C8B-B14F-4D97-AF65-F5344CB8AC3E}">
        <p14:creationId xmlns:p14="http://schemas.microsoft.com/office/powerpoint/2010/main" val="1211665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690305" y="1862007"/>
            <a:ext cx="7562308" cy="2669050"/>
          </a:xfrm>
          <a:prstGeom prst="rect">
            <a:avLst/>
          </a:prstGeom>
        </p:spPr>
      </p:pic>
      <p:pic>
        <p:nvPicPr>
          <p:cNvPr id="5" name="Image 4"/>
          <p:cNvPicPr>
            <a:picLocks noChangeAspect="1"/>
          </p:cNvPicPr>
          <p:nvPr/>
        </p:nvPicPr>
        <p:blipFill>
          <a:blip r:embed="rId3"/>
          <a:stretch>
            <a:fillRect/>
          </a:stretch>
        </p:blipFill>
        <p:spPr>
          <a:xfrm>
            <a:off x="3336095" y="4636897"/>
            <a:ext cx="4810125" cy="2333625"/>
          </a:xfrm>
          <a:prstGeom prst="rect">
            <a:avLst/>
          </a:prstGeom>
        </p:spPr>
      </p:pic>
    </p:spTree>
    <p:extLst>
      <p:ext uri="{BB962C8B-B14F-4D97-AF65-F5344CB8AC3E}">
        <p14:creationId xmlns:p14="http://schemas.microsoft.com/office/powerpoint/2010/main" val="167272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Déroulement de la séance de </a:t>
            </a:r>
            <a:r>
              <a:rPr lang="fr-FR" dirty="0" err="1"/>
              <a:t>delegation</a:t>
            </a:r>
            <a:r>
              <a:rPr lang="fr-FR" dirty="0"/>
              <a:t> poker</a:t>
            </a:r>
            <a:br>
              <a:rPr lang="fr-FR" dirty="0"/>
            </a:br>
            <a:endParaRPr lang="fr-FR" dirty="0"/>
          </a:p>
        </p:txBody>
      </p:sp>
      <p:sp>
        <p:nvSpPr>
          <p:cNvPr id="4" name="Rectangle 3"/>
          <p:cNvSpPr/>
          <p:nvPr/>
        </p:nvSpPr>
        <p:spPr>
          <a:xfrm>
            <a:off x="627796" y="2041817"/>
            <a:ext cx="10699845" cy="4524315"/>
          </a:xfrm>
          <a:prstGeom prst="rect">
            <a:avLst/>
          </a:prstGeom>
        </p:spPr>
        <p:txBody>
          <a:bodyPr wrap="square">
            <a:spAutoFit/>
          </a:bodyPr>
          <a:lstStyle/>
          <a:p>
            <a:endParaRPr lang="fr-FR" dirty="0"/>
          </a:p>
          <a:p>
            <a:endParaRPr lang="fr-FR" dirty="0" smtClean="0"/>
          </a:p>
          <a:p>
            <a:r>
              <a:rPr lang="fr-FR" dirty="0"/>
              <a:t>R</a:t>
            </a:r>
            <a:r>
              <a:rPr lang="fr-FR" dirty="0" smtClean="0"/>
              <a:t>éunir les 3 à 7 membres de l’équipe (une équipe agile) dans une pièce pour réaliser l’exercice. </a:t>
            </a:r>
          </a:p>
          <a:p>
            <a:r>
              <a:rPr lang="fr-FR" dirty="0" smtClean="0"/>
              <a:t>7 niveaux de délégations possibles avec les cartes de </a:t>
            </a:r>
            <a:r>
              <a:rPr lang="fr-FR" dirty="0" err="1" smtClean="0"/>
              <a:t>Delegation</a:t>
            </a:r>
            <a:r>
              <a:rPr lang="fr-FR" dirty="0" smtClean="0"/>
              <a:t> Poker :</a:t>
            </a:r>
          </a:p>
          <a:p>
            <a:endParaRPr lang="fr-FR" dirty="0" smtClean="0"/>
          </a:p>
          <a:p>
            <a:pPr marL="342900" indent="-342900">
              <a:buFont typeface="+mj-lt"/>
              <a:buAutoNum type="arabicPeriod"/>
            </a:pPr>
            <a:r>
              <a:rPr lang="fr-FR" dirty="0" smtClean="0"/>
              <a:t>Dire : le manager prendra la décision et informera l’équipe de la décision prise</a:t>
            </a:r>
          </a:p>
          <a:p>
            <a:pPr marL="342900" indent="-342900">
              <a:buFont typeface="+mj-lt"/>
              <a:buAutoNum type="arabicPeriod"/>
            </a:pPr>
            <a:r>
              <a:rPr lang="fr-FR" dirty="0" smtClean="0"/>
              <a:t>Vendre : le manager prendra la décision mais il tentera de convaincre l’équipe que la décision prise est la bonne</a:t>
            </a:r>
          </a:p>
          <a:p>
            <a:pPr marL="342900" indent="-342900">
              <a:buFont typeface="+mj-lt"/>
              <a:buAutoNum type="arabicPeriod"/>
            </a:pPr>
            <a:r>
              <a:rPr lang="fr-FR" dirty="0" smtClean="0"/>
              <a:t>Consulter : le manager prendra la décision après avoir laissé l’équipe s’exprimer sur le sujet ; la décision se prendra en résultat de cette discussion d’équipe.</a:t>
            </a:r>
          </a:p>
          <a:p>
            <a:pPr marL="342900" indent="-342900">
              <a:buFont typeface="+mj-lt"/>
              <a:buAutoNum type="arabicPeriod"/>
            </a:pPr>
            <a:r>
              <a:rPr lang="fr-FR" dirty="0" smtClean="0"/>
              <a:t>S’entendre : le manager prendra la décision en accord avec l’équipe</a:t>
            </a:r>
          </a:p>
          <a:p>
            <a:pPr marL="342900" indent="-342900">
              <a:buFont typeface="+mj-lt"/>
              <a:buAutoNum type="arabicPeriod"/>
            </a:pPr>
            <a:r>
              <a:rPr lang="fr-FR" dirty="0" smtClean="0"/>
              <a:t>Conseiller : le manager tentera d’influencer la décision prise par l’équipe elle même mais ne pourra pas prendre lui même la décision.</a:t>
            </a:r>
          </a:p>
          <a:p>
            <a:pPr marL="342900" indent="-342900">
              <a:buFont typeface="+mj-lt"/>
              <a:buAutoNum type="arabicPeriod"/>
            </a:pPr>
            <a:r>
              <a:rPr lang="fr-FR" dirty="0" smtClean="0"/>
              <a:t>Enquêter : le manager laissera l’équipe prendre la décision et enquêtera sur la décision et les motivations de celle-ci.</a:t>
            </a:r>
          </a:p>
          <a:p>
            <a:pPr marL="342900" indent="-342900">
              <a:buFont typeface="+mj-lt"/>
              <a:buAutoNum type="arabicPeriod"/>
            </a:pPr>
            <a:r>
              <a:rPr lang="fr-FR" dirty="0" smtClean="0"/>
              <a:t>Déléguer : le manager n’aura aucune influence sur la décision qui reviendra à 100% à l’équipe.</a:t>
            </a:r>
            <a:endParaRPr lang="fr-FR" dirty="0"/>
          </a:p>
        </p:txBody>
      </p:sp>
    </p:spTree>
    <p:extLst>
      <p:ext uri="{BB962C8B-B14F-4D97-AF65-F5344CB8AC3E}">
        <p14:creationId xmlns:p14="http://schemas.microsoft.com/office/powerpoint/2010/main" val="2953210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19869" y="1733266"/>
            <a:ext cx="8911988" cy="369332"/>
          </a:xfrm>
          <a:prstGeom prst="rect">
            <a:avLst/>
          </a:prstGeom>
          <a:noFill/>
        </p:spPr>
        <p:txBody>
          <a:bodyPr wrap="square" rtlCol="0">
            <a:spAutoFit/>
          </a:bodyPr>
          <a:lstStyle/>
          <a:p>
            <a:r>
              <a:rPr lang="fr-FR" dirty="0" smtClean="0"/>
              <a:t>Nous sommes le 31 Décembre</a:t>
            </a:r>
            <a:endParaRPr lang="fr-FR" dirty="0"/>
          </a:p>
        </p:txBody>
      </p:sp>
      <p:pic>
        <p:nvPicPr>
          <p:cNvPr id="1026" name="Picture 2" descr="Repas festifs sans excès, comment trouver le bon équilibre | Centre  européen d'étude du Diabè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046" y="3220872"/>
            <a:ext cx="7786288" cy="217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0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situation</a:t>
            </a:r>
            <a:endParaRPr lang="fr-FR" dirty="0"/>
          </a:p>
        </p:txBody>
      </p:sp>
      <p:sp>
        <p:nvSpPr>
          <p:cNvPr id="3" name="Espace réservé du contenu 2"/>
          <p:cNvSpPr>
            <a:spLocks noGrp="1"/>
          </p:cNvSpPr>
          <p:nvPr>
            <p:ph idx="1"/>
          </p:nvPr>
        </p:nvSpPr>
        <p:spPr/>
        <p:txBody>
          <a:bodyPr/>
          <a:lstStyle/>
          <a:p>
            <a:r>
              <a:rPr lang="fr-FR" dirty="0" smtClean="0"/>
              <a:t>Vous êtes directeur de production, dans une usine de verrerie, dans la vallée de la Bresle. Les fours tournent 24h/24.</a:t>
            </a:r>
          </a:p>
          <a:p>
            <a:r>
              <a:rPr lang="fr-FR" dirty="0" smtClean="0"/>
              <a:t>Vous étiez d’astreinte le </a:t>
            </a:r>
            <a:r>
              <a:rPr lang="fr-FR" dirty="0" err="1" smtClean="0"/>
              <a:t>WE</a:t>
            </a:r>
            <a:r>
              <a:rPr lang="fr-FR" dirty="0" smtClean="0"/>
              <a:t> dernier, c’est votre </a:t>
            </a:r>
            <a:r>
              <a:rPr lang="fr-FR" dirty="0" err="1" smtClean="0"/>
              <a:t>WE</a:t>
            </a:r>
            <a:r>
              <a:rPr lang="fr-FR" dirty="0" smtClean="0"/>
              <a:t> de repos.</a:t>
            </a:r>
          </a:p>
          <a:p>
            <a:r>
              <a:rPr lang="fr-FR" dirty="0" smtClean="0"/>
              <a:t>Nous sommes le 31 décembre, vous dinez entre amis, il </a:t>
            </a:r>
            <a:r>
              <a:rPr lang="fr-FR" dirty="0" err="1" smtClean="0"/>
              <a:t>23h30</a:t>
            </a:r>
            <a:endParaRPr lang="fr-FR" dirty="0" smtClean="0"/>
          </a:p>
          <a:p>
            <a:r>
              <a:rPr lang="fr-FR" dirty="0" smtClean="0"/>
              <a:t>Le téléphone sonne… Problème technique, les fours sont à l’arrêt, l’équipe n’arrive pas à les redémarrer… le verre va refroidir et abimer le four!</a:t>
            </a:r>
          </a:p>
          <a:p>
            <a:r>
              <a:rPr lang="fr-FR" dirty="0" smtClean="0"/>
              <a:t>Qu’est-ce que vous faîtes?</a:t>
            </a:r>
          </a:p>
          <a:p>
            <a:endParaRPr lang="fr-FR" dirty="0" smtClean="0"/>
          </a:p>
          <a:p>
            <a:endParaRPr lang="fr-FR" dirty="0"/>
          </a:p>
        </p:txBody>
      </p:sp>
    </p:spTree>
    <p:extLst>
      <p:ext uri="{BB962C8B-B14F-4D97-AF65-F5344CB8AC3E}">
        <p14:creationId xmlns:p14="http://schemas.microsoft.com/office/powerpoint/2010/main" val="417631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Déterminer les points, à déléguer?</a:t>
            </a:r>
            <a:endParaRPr lang="fr-FR" dirty="0"/>
          </a:p>
        </p:txBody>
      </p:sp>
      <p:sp>
        <p:nvSpPr>
          <p:cNvPr id="3" name="Espace réservé du contenu 2"/>
          <p:cNvSpPr>
            <a:spLocks noGrp="1"/>
          </p:cNvSpPr>
          <p:nvPr>
            <p:ph idx="1"/>
          </p:nvPr>
        </p:nvSpPr>
        <p:spPr/>
        <p:txBody>
          <a:bodyPr/>
          <a:lstStyle/>
          <a:p>
            <a:pPr marL="0" indent="0" fontAlgn="base">
              <a:buNone/>
            </a:pPr>
            <a:r>
              <a:rPr lang="fr-FR" dirty="0"/>
              <a:t>N</a:t>
            </a:r>
            <a:r>
              <a:rPr lang="fr-FR" dirty="0" smtClean="0"/>
              <a:t>ous </a:t>
            </a:r>
            <a:r>
              <a:rPr lang="fr-FR" dirty="0"/>
              <a:t>pourrions avoir des décisions sur </a:t>
            </a:r>
            <a:r>
              <a:rPr lang="fr-FR" dirty="0" smtClean="0"/>
              <a:t>:</a:t>
            </a:r>
          </a:p>
          <a:p>
            <a:pPr marL="0" indent="0" fontAlgn="base">
              <a:buNone/>
            </a:pPr>
            <a:endParaRPr lang="fr-FR" dirty="0"/>
          </a:p>
          <a:p>
            <a:pPr marL="514350" indent="-514350" fontAlgn="base">
              <a:buFont typeface="+mj-lt"/>
              <a:buAutoNum type="arabicPeriod"/>
            </a:pPr>
            <a:r>
              <a:rPr lang="fr-FR" dirty="0"/>
              <a:t>la gestion </a:t>
            </a:r>
            <a:r>
              <a:rPr lang="fr-FR" dirty="0" smtClean="0"/>
              <a:t>de l’arrêt</a:t>
            </a:r>
            <a:endParaRPr lang="fr-FR" dirty="0"/>
          </a:p>
          <a:p>
            <a:pPr marL="514350" indent="-514350" fontAlgn="base">
              <a:buFont typeface="+mj-lt"/>
              <a:buAutoNum type="arabicPeriod"/>
            </a:pPr>
            <a:r>
              <a:rPr lang="fr-FR" dirty="0"/>
              <a:t>les outils à utiliser</a:t>
            </a:r>
          </a:p>
          <a:p>
            <a:pPr marL="514350" indent="-514350" fontAlgn="base">
              <a:buFont typeface="+mj-lt"/>
              <a:buAutoNum type="arabicPeriod"/>
            </a:pPr>
            <a:r>
              <a:rPr lang="fr-FR" dirty="0"/>
              <a:t>la stratégie </a:t>
            </a:r>
            <a:r>
              <a:rPr lang="fr-FR" dirty="0" smtClean="0"/>
              <a:t>fonctionnelle à exploiter</a:t>
            </a:r>
            <a:endParaRPr lang="fr-FR" dirty="0"/>
          </a:p>
          <a:p>
            <a:endParaRPr lang="fr-FR" dirty="0"/>
          </a:p>
        </p:txBody>
      </p:sp>
    </p:spTree>
    <p:extLst>
      <p:ext uri="{BB962C8B-B14F-4D97-AF65-F5344CB8AC3E}">
        <p14:creationId xmlns:p14="http://schemas.microsoft.com/office/powerpoint/2010/main" val="15110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base"/>
            <a:r>
              <a:rPr lang="fr-FR" b="1" dirty="0"/>
              <a:t>L’</a:t>
            </a:r>
            <a:r>
              <a:rPr lang="fr-FR" b="1" dirty="0" err="1"/>
              <a:t>Authority</a:t>
            </a:r>
            <a:r>
              <a:rPr lang="fr-FR" b="1" dirty="0"/>
              <a:t> </a:t>
            </a:r>
            <a:r>
              <a:rPr lang="fr-FR" b="1" dirty="0" err="1"/>
              <a:t>Board</a:t>
            </a:r>
            <a:r>
              <a:rPr lang="fr-FR" b="1" dirty="0"/>
              <a:t> du </a:t>
            </a:r>
            <a:r>
              <a:rPr lang="fr-FR" b="1" dirty="0" err="1"/>
              <a:t>delegation</a:t>
            </a:r>
            <a:r>
              <a:rPr lang="fr-FR" b="1" dirty="0"/>
              <a:t> poker</a:t>
            </a:r>
            <a:br>
              <a:rPr lang="fr-FR" b="1" dirty="0"/>
            </a:br>
            <a:r>
              <a:rPr lang="fr-FR" sz="2000" dirty="0"/>
              <a:t>Pour faciliter la vue de cet exercice</a:t>
            </a:r>
            <a:r>
              <a:rPr lang="fr-FR" dirty="0"/>
              <a:t>, </a:t>
            </a:r>
            <a:r>
              <a:rPr lang="fr-FR" sz="2000" b="1" dirty="0" smtClean="0"/>
              <a:t>l’</a:t>
            </a:r>
            <a:r>
              <a:rPr lang="fr-FR" sz="2000" b="1" dirty="0" err="1" smtClean="0"/>
              <a:t>Authority</a:t>
            </a:r>
            <a:r>
              <a:rPr lang="fr-FR" sz="2000" b="1" dirty="0" smtClean="0"/>
              <a:t> </a:t>
            </a:r>
            <a:r>
              <a:rPr lang="fr-FR" sz="2000" b="1" dirty="0" err="1"/>
              <a:t>Board</a:t>
            </a:r>
            <a:r>
              <a:rPr lang="fr-FR" sz="2000" b="1" dirty="0"/>
              <a:t> </a:t>
            </a:r>
            <a:r>
              <a:rPr lang="fr-FR" sz="2000" dirty="0"/>
              <a:t>représentant les niveaux de délégation et les types de délégations proposées. Ce </a:t>
            </a:r>
            <a:r>
              <a:rPr lang="fr-FR" sz="2000" dirty="0" err="1"/>
              <a:t>board</a:t>
            </a:r>
            <a:r>
              <a:rPr lang="fr-FR" sz="2000" dirty="0"/>
              <a:t> peut en plus avoir l’avantage d’évoluer avec le temps.</a:t>
            </a:r>
            <a:br>
              <a:rPr lang="fr-FR" sz="2000" dirty="0"/>
            </a:br>
            <a:r>
              <a:rPr lang="fr-FR" sz="2000" dirty="0"/>
              <a:t>Comme vous pouvez le remarquer, chaque colonne représente une carte du </a:t>
            </a:r>
            <a:r>
              <a:rPr lang="fr-FR" sz="2000" dirty="0" err="1"/>
              <a:t>Delegation</a:t>
            </a:r>
            <a:r>
              <a:rPr lang="fr-FR" sz="2000" dirty="0"/>
              <a:t> Poker.</a:t>
            </a:r>
            <a:br>
              <a:rPr lang="fr-FR" sz="2000" dirty="0"/>
            </a:br>
            <a:endParaRPr lang="fr-FR" sz="2000" dirty="0"/>
          </a:p>
        </p:txBody>
      </p:sp>
      <p:pic>
        <p:nvPicPr>
          <p:cNvPr id="1026" name="Picture 2" descr="authority board - delegation pok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6861" y="1455572"/>
            <a:ext cx="6623721" cy="494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34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L’équipe se forme pour échafauder une solution</a:t>
            </a:r>
            <a:endParaRPr lang="fr-FR" sz="4000" dirty="0"/>
          </a:p>
        </p:txBody>
      </p:sp>
      <p:sp>
        <p:nvSpPr>
          <p:cNvPr id="3" name="Espace réservé du contenu 2"/>
          <p:cNvSpPr>
            <a:spLocks noGrp="1"/>
          </p:cNvSpPr>
          <p:nvPr>
            <p:ph idx="1"/>
          </p:nvPr>
        </p:nvSpPr>
        <p:spPr/>
        <p:txBody>
          <a:bodyPr>
            <a:normAutofit/>
          </a:bodyPr>
          <a:lstStyle/>
          <a:p>
            <a:r>
              <a:rPr lang="fr-FR" sz="2400" b="0" i="0" dirty="0" smtClean="0">
                <a:solidFill>
                  <a:srgbClr val="000000"/>
                </a:solidFill>
                <a:effectLst/>
                <a:latin typeface="Open Sans" panose="020B0606030504020204" pitchFamily="34" charset="0"/>
              </a:rPr>
              <a:t>Il faut laisser l’équipe décider ensemble sur le niveau de délégation ainsi que des membres qui prendront en charge la délégation en cours de réflexion. </a:t>
            </a:r>
          </a:p>
          <a:p>
            <a:r>
              <a:rPr lang="fr-FR" sz="2400" b="0" i="0" dirty="0" smtClean="0">
                <a:solidFill>
                  <a:srgbClr val="000000"/>
                </a:solidFill>
                <a:effectLst/>
                <a:latin typeface="Open Sans" panose="020B0606030504020204" pitchFamily="34" charset="0"/>
              </a:rPr>
              <a:t>A chaque point à déléguer, on demandera aux membres de l’équipe de raconter le point en une histoire afin que le besoin de délégation soit bien compris.</a:t>
            </a:r>
            <a:endParaRPr lang="fr-FR" sz="2400" dirty="0"/>
          </a:p>
        </p:txBody>
      </p:sp>
    </p:spTree>
    <p:extLst>
      <p:ext uri="{BB962C8B-B14F-4D97-AF65-F5344CB8AC3E}">
        <p14:creationId xmlns:p14="http://schemas.microsoft.com/office/powerpoint/2010/main" val="1385728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NOTRE TABLEAU de base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20882488"/>
              </p:ext>
            </p:extLst>
          </p:nvPr>
        </p:nvGraphicFramePr>
        <p:xfrm>
          <a:off x="838198" y="1842447"/>
          <a:ext cx="11103592" cy="5029200"/>
        </p:xfrm>
        <a:graphic>
          <a:graphicData uri="http://schemas.openxmlformats.org/drawingml/2006/table">
            <a:tbl>
              <a:tblPr firstRow="1" bandRow="1">
                <a:tableStyleId>{5C22544A-7EE6-4342-B048-85BDC9FD1C3A}</a:tableStyleId>
              </a:tblPr>
              <a:tblGrid>
                <a:gridCol w="1387949">
                  <a:extLst>
                    <a:ext uri="{9D8B030D-6E8A-4147-A177-3AD203B41FA5}">
                      <a16:colId xmlns:a16="http://schemas.microsoft.com/office/drawing/2014/main" xmlns="" val="4283252757"/>
                    </a:ext>
                  </a:extLst>
                </a:gridCol>
                <a:gridCol w="1387949">
                  <a:extLst>
                    <a:ext uri="{9D8B030D-6E8A-4147-A177-3AD203B41FA5}">
                      <a16:colId xmlns:a16="http://schemas.microsoft.com/office/drawing/2014/main" xmlns="" val="2794136314"/>
                    </a:ext>
                  </a:extLst>
                </a:gridCol>
                <a:gridCol w="1387949">
                  <a:extLst>
                    <a:ext uri="{9D8B030D-6E8A-4147-A177-3AD203B41FA5}">
                      <a16:colId xmlns:a16="http://schemas.microsoft.com/office/drawing/2014/main" xmlns="" val="431579498"/>
                    </a:ext>
                  </a:extLst>
                </a:gridCol>
                <a:gridCol w="1387949">
                  <a:extLst>
                    <a:ext uri="{9D8B030D-6E8A-4147-A177-3AD203B41FA5}">
                      <a16:colId xmlns:a16="http://schemas.microsoft.com/office/drawing/2014/main" xmlns="" val="3435482591"/>
                    </a:ext>
                  </a:extLst>
                </a:gridCol>
                <a:gridCol w="1387949">
                  <a:extLst>
                    <a:ext uri="{9D8B030D-6E8A-4147-A177-3AD203B41FA5}">
                      <a16:colId xmlns:a16="http://schemas.microsoft.com/office/drawing/2014/main" xmlns="" val="1815470352"/>
                    </a:ext>
                  </a:extLst>
                </a:gridCol>
                <a:gridCol w="1387949">
                  <a:extLst>
                    <a:ext uri="{9D8B030D-6E8A-4147-A177-3AD203B41FA5}">
                      <a16:colId xmlns:a16="http://schemas.microsoft.com/office/drawing/2014/main" xmlns="" val="4133580848"/>
                    </a:ext>
                  </a:extLst>
                </a:gridCol>
                <a:gridCol w="1387949">
                  <a:extLst>
                    <a:ext uri="{9D8B030D-6E8A-4147-A177-3AD203B41FA5}">
                      <a16:colId xmlns:a16="http://schemas.microsoft.com/office/drawing/2014/main" xmlns="" val="2291823168"/>
                    </a:ext>
                  </a:extLst>
                </a:gridCol>
                <a:gridCol w="1387949">
                  <a:extLst>
                    <a:ext uri="{9D8B030D-6E8A-4147-A177-3AD203B41FA5}">
                      <a16:colId xmlns:a16="http://schemas.microsoft.com/office/drawing/2014/main" xmlns="" val="736988457"/>
                    </a:ext>
                  </a:extLst>
                </a:gridCol>
              </a:tblGrid>
              <a:tr h="1026168">
                <a:tc>
                  <a:txBody>
                    <a:bodyPr/>
                    <a:lstStyle/>
                    <a:p>
                      <a:endParaRPr lang="fr-FR" dirty="0"/>
                    </a:p>
                  </a:txBody>
                  <a:tcPr/>
                </a:tc>
                <a:tc>
                  <a:txBody>
                    <a:bodyPr/>
                    <a:lstStyle/>
                    <a:p>
                      <a:r>
                        <a:rPr lang="fr-FR" dirty="0" smtClean="0"/>
                        <a:t>DIRE,</a:t>
                      </a:r>
                    </a:p>
                    <a:p>
                      <a:r>
                        <a:rPr lang="fr-FR" dirty="0" smtClean="0"/>
                        <a:t>imposer</a:t>
                      </a:r>
                      <a:endParaRPr lang="fr-FR" dirty="0"/>
                    </a:p>
                  </a:txBody>
                  <a:tcPr/>
                </a:tc>
                <a:tc>
                  <a:txBody>
                    <a:bodyPr/>
                    <a:lstStyle/>
                    <a:p>
                      <a:r>
                        <a:rPr lang="fr-FR" dirty="0" smtClean="0"/>
                        <a:t>VENDRE,</a:t>
                      </a:r>
                    </a:p>
                    <a:p>
                      <a:r>
                        <a:rPr lang="fr-FR" sz="1200" dirty="0" smtClean="0"/>
                        <a:t>Agir ainsi car</a:t>
                      </a:r>
                      <a:endParaRPr lang="fr-FR" sz="1200" dirty="0"/>
                    </a:p>
                  </a:txBody>
                  <a:tcPr/>
                </a:tc>
                <a:tc>
                  <a:txBody>
                    <a:bodyPr/>
                    <a:lstStyle/>
                    <a:p>
                      <a:r>
                        <a:rPr lang="fr-FR" dirty="0" smtClean="0"/>
                        <a:t>CONSULTER,</a:t>
                      </a:r>
                    </a:p>
                    <a:p>
                      <a:r>
                        <a:rPr lang="fr-FR" sz="1200" dirty="0" smtClean="0"/>
                        <a:t>Qu’en penses-tu?</a:t>
                      </a:r>
                      <a:endParaRPr lang="fr-FR" sz="1200" dirty="0"/>
                    </a:p>
                  </a:txBody>
                  <a:tcPr/>
                </a:tc>
                <a:tc>
                  <a:txBody>
                    <a:bodyPr/>
                    <a:lstStyle/>
                    <a:p>
                      <a:r>
                        <a:rPr lang="fr-FR" dirty="0" smtClean="0"/>
                        <a:t>S’ENTENDRE</a:t>
                      </a:r>
                    </a:p>
                    <a:p>
                      <a:r>
                        <a:rPr lang="fr-FR" sz="1200" dirty="0" smtClean="0"/>
                        <a:t>Consensus</a:t>
                      </a:r>
                      <a:r>
                        <a:rPr lang="fr-FR" sz="1200" baseline="0" dirty="0" smtClean="0"/>
                        <a:t> ,  accord général</a:t>
                      </a:r>
                      <a:endParaRPr lang="fr-FR" sz="1200" dirty="0"/>
                    </a:p>
                  </a:txBody>
                  <a:tcPr/>
                </a:tc>
                <a:tc>
                  <a:txBody>
                    <a:bodyPr/>
                    <a:lstStyle/>
                    <a:p>
                      <a:r>
                        <a:rPr lang="fr-FR" dirty="0" smtClean="0"/>
                        <a:t>CONSEILLER,  </a:t>
                      </a:r>
                      <a:r>
                        <a:rPr lang="fr-FR" sz="1200" dirty="0" smtClean="0"/>
                        <a:t>donner sans prendre de décision</a:t>
                      </a:r>
                      <a:endParaRPr lang="fr-FR" sz="1200" dirty="0"/>
                    </a:p>
                  </a:txBody>
                  <a:tcPr/>
                </a:tc>
                <a:tc>
                  <a:txBody>
                    <a:bodyPr/>
                    <a:lstStyle/>
                    <a:p>
                      <a:r>
                        <a:rPr lang="fr-FR" dirty="0" smtClean="0"/>
                        <a:t>ENQUETER,</a:t>
                      </a:r>
                    </a:p>
                    <a:p>
                      <a:r>
                        <a:rPr lang="fr-FR" sz="1200" dirty="0" smtClean="0"/>
                        <a:t>Pourquoi</a:t>
                      </a:r>
                      <a:r>
                        <a:rPr lang="fr-FR" sz="1200" baseline="0" dirty="0" smtClean="0"/>
                        <a:t> est-ce la bonne décision?</a:t>
                      </a:r>
                      <a:endParaRPr lang="fr-FR" sz="1200" dirty="0" smtClean="0"/>
                    </a:p>
                  </a:txBody>
                  <a:tcPr/>
                </a:tc>
                <a:tc>
                  <a:txBody>
                    <a:bodyPr/>
                    <a:lstStyle/>
                    <a:p>
                      <a:r>
                        <a:rPr lang="fr-FR" dirty="0" smtClean="0"/>
                        <a:t>DELEGUER</a:t>
                      </a:r>
                    </a:p>
                    <a:p>
                      <a:r>
                        <a:rPr lang="fr-FR" sz="1200" dirty="0" smtClean="0"/>
                        <a:t>Vous</a:t>
                      </a:r>
                      <a:r>
                        <a:rPr lang="fr-FR" sz="1200" baseline="0" dirty="0" smtClean="0"/>
                        <a:t> laissez la décision et ne voulez pas entendre parler des détails</a:t>
                      </a:r>
                      <a:endParaRPr lang="fr-FR" sz="1200" dirty="0"/>
                    </a:p>
                  </a:txBody>
                  <a:tcPr/>
                </a:tc>
                <a:extLst>
                  <a:ext uri="{0D108BD9-81ED-4DB2-BD59-A6C34878D82A}">
                    <a16:rowId xmlns:a16="http://schemas.microsoft.com/office/drawing/2014/main" xmlns="" val="3714588998"/>
                  </a:ext>
                </a:extLst>
              </a:tr>
              <a:tr h="594525">
                <a:tc>
                  <a:txBody>
                    <a:bodyPr/>
                    <a:lstStyle/>
                    <a:p>
                      <a:r>
                        <a:rPr lang="fr-FR" dirty="0" smtClean="0"/>
                        <a:t>SELECT </a:t>
                      </a:r>
                      <a:r>
                        <a:rPr lang="fr-FR" dirty="0" err="1" smtClean="0"/>
                        <a:t>FEATURES</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1117410710"/>
                  </a:ext>
                </a:extLst>
              </a:tr>
              <a:tr h="594525">
                <a:tc>
                  <a:txBody>
                    <a:bodyPr/>
                    <a:lstStyle/>
                    <a:p>
                      <a:r>
                        <a:rPr lang="fr-FR" dirty="0" err="1" smtClean="0"/>
                        <a:t>CREATE</a:t>
                      </a:r>
                      <a:r>
                        <a:rPr lang="fr-FR" dirty="0" smtClean="0"/>
                        <a:t> SCHEDULE</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425784985"/>
                  </a:ext>
                </a:extLst>
              </a:tr>
              <a:tr h="594525">
                <a:tc>
                  <a:txBody>
                    <a:bodyPr/>
                    <a:lstStyle/>
                    <a:p>
                      <a:r>
                        <a:rPr lang="fr-FR" dirty="0" smtClean="0"/>
                        <a:t>SELECT TEAM</a:t>
                      </a:r>
                    </a:p>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354596056"/>
                  </a:ext>
                </a:extLst>
              </a:tr>
              <a:tr h="594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MANAGE </a:t>
                      </a:r>
                      <a:r>
                        <a:rPr lang="fr-FR" dirty="0" err="1" smtClean="0"/>
                        <a:t>VENDORS</a:t>
                      </a:r>
                      <a:endParaRPr lang="fr-FR" dirty="0" smtClean="0"/>
                    </a:p>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723758664"/>
                  </a:ext>
                </a:extLst>
              </a:tr>
              <a:tr h="594525">
                <a:tc>
                  <a:txBody>
                    <a:bodyPr/>
                    <a:lstStyle/>
                    <a:p>
                      <a:r>
                        <a:rPr lang="fr-FR" dirty="0" smtClean="0"/>
                        <a:t>DOCUMENT </a:t>
                      </a:r>
                      <a:r>
                        <a:rPr lang="fr-FR" dirty="0" err="1" smtClean="0"/>
                        <a:t>STANDARTS</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xmlns="" val="1281771890"/>
                  </a:ext>
                </a:extLst>
              </a:tr>
            </a:tbl>
          </a:graphicData>
        </a:graphic>
      </p:graphicFrame>
    </p:spTree>
    <p:extLst>
      <p:ext uri="{BB962C8B-B14F-4D97-AF65-F5344CB8AC3E}">
        <p14:creationId xmlns:p14="http://schemas.microsoft.com/office/powerpoint/2010/main" val="908222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497</Words>
  <Application>Microsoft Office PowerPoint</Application>
  <PresentationFormat>Personnalisé</PresentationFormat>
  <Paragraphs>63</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POKER DELEGATION</vt:lpstr>
      <vt:lpstr>Présentation PowerPoint</vt:lpstr>
      <vt:lpstr>Déroulement de la séance de delegation poker </vt:lpstr>
      <vt:lpstr>Présentation PowerPoint</vt:lpstr>
      <vt:lpstr>Mise en situation</vt:lpstr>
      <vt:lpstr>Déterminer les points, à déléguer?</vt:lpstr>
      <vt:lpstr>L’Authority Board du delegation poker Pour faciliter la vue de cet exercice, l’Authority Board représentant les niveaux de délégation et les types de délégations proposées. Ce board peut en plus avoir l’avantage d’évoluer avec le temps. Comme vous pouvez le remarquer, chaque colonne représente une carte du Delegation Poker. </vt:lpstr>
      <vt:lpstr>L’équipe se forme pour échafauder une solution</vt:lpstr>
      <vt:lpstr>NOTRE TABLEAU de base </vt:lpstr>
      <vt:lpstr>Encore des post’it ;) mais la sur tableau blanc</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POKER DELEGATION</dc:title>
  <dc:creator>chris.santanormandie@gmail.com</dc:creator>
  <cp:lastModifiedBy>esiee</cp:lastModifiedBy>
  <cp:revision>22</cp:revision>
  <dcterms:created xsi:type="dcterms:W3CDTF">2020-11-03T19:46:14Z</dcterms:created>
  <dcterms:modified xsi:type="dcterms:W3CDTF">2020-11-24T07:44:22Z</dcterms:modified>
</cp:coreProperties>
</file>